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64350" cy="99964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gO6ViDu3sTb+ZTqRlMMycI22OU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351291D-CFE4-40E2-B06F-7E7797302357}">
  <a:tblStyle styleId="{6351291D-CFE4-40E2-B06F-7E779730235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9EFF7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/>
        <a:fill>
          <a:solidFill>
            <a:srgbClr val="E9EFF7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03523AA-8640-4360-ADB0-64E6935D59D2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68DCE8A-5E88-495A-9EF7-37E2C909AC42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BF1E8"/>
          </a:solidFill>
        </a:fill>
      </a:tcStyle>
    </a:wholeTbl>
    <a:band1H>
      <a:tcTxStyle/>
      <a:tcStyle>
        <a:tcBdr/>
        <a:fill>
          <a:solidFill>
            <a:srgbClr val="D4E2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4E2CE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BF1E8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/>
        <a:fill>
          <a:solidFill>
            <a:srgbClr val="EBF1E8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6"/>
    <p:restoredTop sz="95489" autoAdjust="0"/>
  </p:normalViewPr>
  <p:slideViewPr>
    <p:cSldViewPr snapToGrid="0">
      <p:cViewPr varScale="1">
        <p:scale>
          <a:sx n="82" d="100"/>
          <a:sy n="82" d="100"/>
        </p:scale>
        <p:origin x="119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4275" y="749725"/>
            <a:ext cx="4576450" cy="3748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6425" y="4748325"/>
            <a:ext cx="5491475" cy="44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162747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25" y="4748325"/>
            <a:ext cx="5491475" cy="44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49300"/>
            <a:ext cx="6665912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493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/>
          <p:nvPr/>
        </p:nvSpPr>
        <p:spPr>
          <a:xfrm>
            <a:off x="745369" y="4631348"/>
            <a:ext cx="10527686" cy="982674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739695" y="4009941"/>
            <a:ext cx="10528154" cy="584886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2609152" y="262920"/>
            <a:ext cx="8658697" cy="87321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2400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Myriam Valero</a:t>
            </a:r>
            <a:endParaRPr sz="10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400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Directrice</a:t>
            </a:r>
            <a:endParaRPr/>
          </a:p>
          <a:p>
            <a:pPr marL="32400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Sylvain Faugeron</a:t>
            </a:r>
            <a:endParaRPr sz="10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400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Co-Directeur</a:t>
            </a:r>
            <a:endParaRPr sz="105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609152" y="1545601"/>
            <a:ext cx="2607154" cy="621435"/>
          </a:xfrm>
          <a:prstGeom prst="rect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00" scaled="0"/>
          </a:gradFill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Station Biologique de Roscoff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(CNRS, SU, France)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M. Valero</a:t>
            </a:r>
            <a:endParaRPr sz="9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5732020" y="1549429"/>
            <a:ext cx="2718254" cy="621435"/>
          </a:xfrm>
          <a:prstGeom prst="rect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00" scaled="0"/>
          </a:gradFill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Pontificia Universidad Catolica de Chile 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(UC, Chili)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S. Faugeron</a:t>
            </a:r>
            <a:endParaRPr sz="9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8890768" y="1551342"/>
            <a:ext cx="2377081" cy="617607"/>
          </a:xfrm>
          <a:prstGeom prst="rect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00" scaled="0"/>
          </a:gradFill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Universidad Austral de Chile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(UACH, Chili)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M-L. Guillemin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2834612" y="2133531"/>
            <a:ext cx="2111691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M. </a:t>
            </a:r>
            <a:r>
              <a:rPr lang="fr-FR" sz="9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Valero</a:t>
            </a:r>
            <a:r>
              <a:rPr lang="fr-FR" sz="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	DR HDR CNRS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fr-FR" sz="9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Destombe</a:t>
            </a:r>
            <a:r>
              <a:rPr lang="fr-F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PR  HDR SU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D. Roze                      DR2 HDR CNRS</a:t>
            </a:r>
            <a:endParaRPr dirty="0"/>
          </a:p>
        </p:txBody>
      </p:sp>
      <p:sp>
        <p:nvSpPr>
          <p:cNvPr id="92" name="Google Shape;92;p1"/>
          <p:cNvSpPr txBox="1"/>
          <p:nvPr/>
        </p:nvSpPr>
        <p:spPr>
          <a:xfrm>
            <a:off x="5962392" y="2145678"/>
            <a:ext cx="248788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S. </a:t>
            </a:r>
            <a:r>
              <a:rPr lang="fr-FR" sz="9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Faugeron</a:t>
            </a:r>
            <a:r>
              <a:rPr lang="fr-F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MC eq HDR UC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J.A. Correa                  PR  eq HDR UC</a:t>
            </a:r>
            <a:endParaRPr dirty="0"/>
          </a:p>
        </p:txBody>
      </p:sp>
      <p:graphicFrame>
        <p:nvGraphicFramePr>
          <p:cNvPr id="93" name="Google Shape;93;p1"/>
          <p:cNvGraphicFramePr/>
          <p:nvPr>
            <p:extLst>
              <p:ext uri="{D42A27DB-BD31-4B8C-83A1-F6EECF244321}">
                <p14:modId xmlns:p14="http://schemas.microsoft.com/office/powerpoint/2010/main" val="2227070066"/>
              </p:ext>
            </p:extLst>
          </p:nvPr>
        </p:nvGraphicFramePr>
        <p:xfrm>
          <a:off x="746362" y="730916"/>
          <a:ext cx="1747209" cy="533075"/>
        </p:xfrm>
        <a:graphic>
          <a:graphicData uri="http://schemas.openxmlformats.org/drawingml/2006/table">
            <a:tbl>
              <a:tblPr firstRow="1" bandRow="1">
                <a:noFill/>
                <a:tableStyleId>{C03523AA-8640-4360-ADB0-64E6935D59D2}</a:tableStyleId>
              </a:tblPr>
              <a:tblGrid>
                <a:gridCol w="1747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16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000" dirty="0"/>
                        <a:t>Gestionnaire administrative 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fr-FR" sz="900" dirty="0"/>
                        <a:t>B. </a:t>
                      </a:r>
                      <a:r>
                        <a:rPr lang="fr-FR" sz="900" dirty="0" err="1"/>
                        <a:t>Couchouron</a:t>
                      </a:r>
                      <a:r>
                        <a:rPr lang="fr-FR" sz="900" dirty="0"/>
                        <a:t>   AI CNRS 50%</a:t>
                      </a:r>
                      <a:endParaRPr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4" name="Google Shape;94;p1"/>
          <p:cNvGraphicFramePr/>
          <p:nvPr>
            <p:extLst>
              <p:ext uri="{D42A27DB-BD31-4B8C-83A1-F6EECF244321}">
                <p14:modId xmlns:p14="http://schemas.microsoft.com/office/powerpoint/2010/main" val="4049489232"/>
              </p:ext>
            </p:extLst>
          </p:nvPr>
        </p:nvGraphicFramePr>
        <p:xfrm>
          <a:off x="746362" y="1317311"/>
          <a:ext cx="1747209" cy="540450"/>
        </p:xfrm>
        <a:graphic>
          <a:graphicData uri="http://schemas.openxmlformats.org/drawingml/2006/table">
            <a:tbl>
              <a:tblPr firstRow="1" bandRow="1">
                <a:noFill/>
                <a:tableStyleId>{C03523AA-8640-4360-ADB0-64E6935D59D2}</a:tableStyleId>
              </a:tblPr>
              <a:tblGrid>
                <a:gridCol w="1747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02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000" dirty="0"/>
                        <a:t>Assistant prévention</a:t>
                      </a:r>
                      <a:endParaRPr sz="1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fr-FR" sz="900" dirty="0"/>
                        <a:t>J. </a:t>
                      </a:r>
                      <a:r>
                        <a:rPr lang="fr-FR" sz="900" dirty="0" err="1"/>
                        <a:t>Coudret</a:t>
                      </a:r>
                      <a:r>
                        <a:rPr lang="fr-FR" sz="900" dirty="0"/>
                        <a:t>          IE CNRS</a:t>
                      </a:r>
                      <a:endParaRPr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5" name="Google Shape;95;p1"/>
          <p:cNvSpPr/>
          <p:nvPr/>
        </p:nvSpPr>
        <p:spPr>
          <a:xfrm>
            <a:off x="747667" y="2761381"/>
            <a:ext cx="10518738" cy="670903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739695" y="3509489"/>
            <a:ext cx="10526710" cy="456740"/>
          </a:xfrm>
          <a:prstGeom prst="rect">
            <a:avLst/>
          </a:prstGeom>
          <a:solidFill>
            <a:srgbClr val="D8D8D8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7" name="Google Shape;97;p1"/>
          <p:cNvGraphicFramePr/>
          <p:nvPr>
            <p:extLst>
              <p:ext uri="{D42A27DB-BD31-4B8C-83A1-F6EECF244321}">
                <p14:modId xmlns:p14="http://schemas.microsoft.com/office/powerpoint/2010/main" val="1093426707"/>
              </p:ext>
            </p:extLst>
          </p:nvPr>
        </p:nvGraphicFramePr>
        <p:xfrm>
          <a:off x="918171" y="3570470"/>
          <a:ext cx="1568750" cy="313800"/>
        </p:xfrm>
        <a:graphic>
          <a:graphicData uri="http://schemas.openxmlformats.org/drawingml/2006/table">
            <a:tbl>
              <a:tblPr firstRow="1" bandRow="1">
                <a:noFill/>
                <a:tableStyleId>{C03523AA-8640-4360-ADB0-64E6935D59D2}</a:tableStyleId>
              </a:tblPr>
              <a:tblGrid>
                <a:gridCol w="15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3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000" b="1"/>
                        <a:t>Biologie moléculaire</a:t>
                      </a:r>
                      <a:endParaRPr sz="1000" b="1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8" name="Google Shape;98;p1"/>
          <p:cNvGraphicFramePr/>
          <p:nvPr>
            <p:extLst>
              <p:ext uri="{D42A27DB-BD31-4B8C-83A1-F6EECF244321}">
                <p14:modId xmlns:p14="http://schemas.microsoft.com/office/powerpoint/2010/main" val="1528309787"/>
              </p:ext>
            </p:extLst>
          </p:nvPr>
        </p:nvGraphicFramePr>
        <p:xfrm>
          <a:off x="2847819" y="3592492"/>
          <a:ext cx="2104350" cy="283675"/>
        </p:xfrm>
        <a:graphic>
          <a:graphicData uri="http://schemas.openxmlformats.org/drawingml/2006/table">
            <a:tbl>
              <a:tblPr firstRow="1" bandRow="1">
                <a:noFill/>
                <a:tableStyleId>{6351291D-CFE4-40E2-B06F-7E7797302357}</a:tableStyleId>
              </a:tblPr>
              <a:tblGrid>
                <a:gridCol w="210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3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fr-FR" sz="900" b="0" dirty="0"/>
                        <a:t>S. </a:t>
                      </a:r>
                      <a:r>
                        <a:rPr lang="fr-FR" sz="900" b="0" dirty="0" err="1"/>
                        <a:t>Mauger</a:t>
                      </a:r>
                      <a:r>
                        <a:rPr lang="fr-FR" sz="900" b="0" dirty="0"/>
                        <a:t>                     IE CNRS</a:t>
                      </a:r>
                      <a:endParaRPr sz="900" b="0" dirty="0"/>
                    </a:p>
                  </a:txBody>
                  <a:tcPr marL="91450" marR="91450" marT="45725" marB="45725">
                    <a:solidFill>
                      <a:srgbClr val="BB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9" name="Google Shape;99;p1"/>
          <p:cNvGraphicFramePr/>
          <p:nvPr>
            <p:extLst>
              <p:ext uri="{D42A27DB-BD31-4B8C-83A1-F6EECF244321}">
                <p14:modId xmlns:p14="http://schemas.microsoft.com/office/powerpoint/2010/main" val="1352945601"/>
              </p:ext>
            </p:extLst>
          </p:nvPr>
        </p:nvGraphicFramePr>
        <p:xfrm>
          <a:off x="5888695" y="3597518"/>
          <a:ext cx="2167925" cy="278750"/>
        </p:xfrm>
        <a:graphic>
          <a:graphicData uri="http://schemas.openxmlformats.org/drawingml/2006/table">
            <a:tbl>
              <a:tblPr firstRow="1" bandRow="1">
                <a:noFill/>
                <a:tableStyleId>{6351291D-CFE4-40E2-B06F-7E7797302357}</a:tableStyleId>
              </a:tblPr>
              <a:tblGrid>
                <a:gridCol w="216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solidFill>
                      <a:srgbClr val="BB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2" name="Google Shape;102;p1"/>
          <p:cNvGraphicFramePr/>
          <p:nvPr>
            <p:extLst>
              <p:ext uri="{D42A27DB-BD31-4B8C-83A1-F6EECF244321}">
                <p14:modId xmlns:p14="http://schemas.microsoft.com/office/powerpoint/2010/main" val="317731581"/>
              </p:ext>
            </p:extLst>
          </p:nvPr>
        </p:nvGraphicFramePr>
        <p:xfrm>
          <a:off x="907414" y="2816840"/>
          <a:ext cx="1575400" cy="548650"/>
        </p:xfrm>
        <a:graphic>
          <a:graphicData uri="http://schemas.openxmlformats.org/drawingml/2006/table">
            <a:tbl>
              <a:tblPr firstRow="1" bandRow="1">
                <a:noFill/>
                <a:tableStyleId>{C03523AA-8640-4360-ADB0-64E6935D59D2}</a:tableStyleId>
              </a:tblPr>
              <a:tblGrid>
                <a:gridCol w="157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8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000" b="1" dirty="0"/>
                        <a:t>Cultures et terrain</a:t>
                      </a:r>
                      <a:endParaRPr sz="1000" b="1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3" name="Google Shape;103;p1"/>
          <p:cNvGraphicFramePr/>
          <p:nvPr>
            <p:extLst>
              <p:ext uri="{D42A27DB-BD31-4B8C-83A1-F6EECF244321}">
                <p14:modId xmlns:p14="http://schemas.microsoft.com/office/powerpoint/2010/main" val="194898858"/>
              </p:ext>
            </p:extLst>
          </p:nvPr>
        </p:nvGraphicFramePr>
        <p:xfrm>
          <a:off x="2824203" y="2820705"/>
          <a:ext cx="2104350" cy="502930"/>
        </p:xfrm>
        <a:graphic>
          <a:graphicData uri="http://schemas.openxmlformats.org/drawingml/2006/table">
            <a:tbl>
              <a:tblPr firstRow="1" bandRow="1">
                <a:noFill/>
                <a:tableStyleId>{6351291D-CFE4-40E2-B06F-7E7797302357}</a:tableStyleId>
              </a:tblPr>
              <a:tblGrid>
                <a:gridCol w="210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0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libri"/>
                        <a:buNone/>
                      </a:pPr>
                      <a:r>
                        <a:rPr lang="fr-FR" sz="9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Loisel                         AI CNRS 25 %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libri"/>
                        <a:buNone/>
                      </a:pPr>
                      <a:r>
                        <a:rPr lang="fr-FR" sz="9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J. </a:t>
                      </a:r>
                      <a:r>
                        <a:rPr lang="fr-FR" sz="900" b="0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Coudret</a:t>
                      </a:r>
                      <a:r>
                        <a:rPr lang="fr-FR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         IE </a:t>
                      </a:r>
                      <a:r>
                        <a:rPr lang="fr-FR" sz="9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CNRS 50%</a:t>
                      </a:r>
                      <a:endParaRPr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/>
                    </a:p>
                  </a:txBody>
                  <a:tcPr marL="91450" marR="91450" marT="45725" marB="45725">
                    <a:solidFill>
                      <a:srgbClr val="BB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4" name="Google Shape;104;p1"/>
          <p:cNvGraphicFramePr/>
          <p:nvPr>
            <p:extLst>
              <p:ext uri="{D42A27DB-BD31-4B8C-83A1-F6EECF244321}">
                <p14:modId xmlns:p14="http://schemas.microsoft.com/office/powerpoint/2010/main" val="636237770"/>
              </p:ext>
            </p:extLst>
          </p:nvPr>
        </p:nvGraphicFramePr>
        <p:xfrm>
          <a:off x="5888695" y="2811362"/>
          <a:ext cx="2167925" cy="529875"/>
        </p:xfrm>
        <a:graphic>
          <a:graphicData uri="http://schemas.openxmlformats.org/drawingml/2006/table">
            <a:tbl>
              <a:tblPr firstRow="1" bandRow="1">
                <a:noFill/>
                <a:tableStyleId>{6351291D-CFE4-40E2-B06F-7E7797302357}</a:tableStyleId>
              </a:tblPr>
              <a:tblGrid>
                <a:gridCol w="216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9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libri"/>
                        <a:buNone/>
                      </a:pPr>
                      <a:r>
                        <a:rPr lang="fr-FR" sz="9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J. Beltran                        AI 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rgbClr val="BB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6" name="Google Shape;106;p1"/>
          <p:cNvSpPr txBox="1"/>
          <p:nvPr/>
        </p:nvSpPr>
        <p:spPr>
          <a:xfrm>
            <a:off x="9012021" y="2183772"/>
            <a:ext cx="2255828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M-L. Guillemin             MC eq HDR UACH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P. </a:t>
            </a:r>
            <a:r>
              <a:rPr lang="fr-FR" sz="9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Saenz</a:t>
            </a:r>
            <a:r>
              <a:rPr lang="fr-F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   MC eq HDR UACH	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07" name="Google Shape;107;p1"/>
          <p:cNvGraphicFramePr/>
          <p:nvPr>
            <p:extLst>
              <p:ext uri="{D42A27DB-BD31-4B8C-83A1-F6EECF244321}">
                <p14:modId xmlns:p14="http://schemas.microsoft.com/office/powerpoint/2010/main" val="607300456"/>
              </p:ext>
            </p:extLst>
          </p:nvPr>
        </p:nvGraphicFramePr>
        <p:xfrm>
          <a:off x="918170" y="4090203"/>
          <a:ext cx="1559225" cy="396250"/>
        </p:xfrm>
        <a:graphic>
          <a:graphicData uri="http://schemas.openxmlformats.org/drawingml/2006/table">
            <a:tbl>
              <a:tblPr firstRow="1" bandRow="1">
                <a:noFill/>
                <a:tableStyleId>{C03523AA-8640-4360-ADB0-64E6935D59D2}</a:tableStyleId>
              </a:tblPr>
              <a:tblGrid>
                <a:gridCol w="155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000" b="1"/>
                        <a:t>Chercheurs CDD ou équivalents</a:t>
                      </a:r>
                      <a:endParaRPr sz="1000" b="1"/>
                    </a:p>
                  </a:txBody>
                  <a:tcPr marL="91450" marR="91450" marT="45725" marB="45725">
                    <a:solidFill>
                      <a:srgbClr val="97C7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8" name="Google Shape;108;p1"/>
          <p:cNvGraphicFramePr/>
          <p:nvPr>
            <p:extLst>
              <p:ext uri="{D42A27DB-BD31-4B8C-83A1-F6EECF244321}">
                <p14:modId xmlns:p14="http://schemas.microsoft.com/office/powerpoint/2010/main" val="259927917"/>
              </p:ext>
            </p:extLst>
          </p:nvPr>
        </p:nvGraphicFramePr>
        <p:xfrm>
          <a:off x="2838282" y="4090203"/>
          <a:ext cx="2104350" cy="370850"/>
        </p:xfrm>
        <a:graphic>
          <a:graphicData uri="http://schemas.openxmlformats.org/drawingml/2006/table">
            <a:tbl>
              <a:tblPr firstRow="1" bandRow="1">
                <a:noFill/>
                <a:tableStyleId>{D68DCE8A-5E88-495A-9EF7-37E2C909AC42}</a:tableStyleId>
              </a:tblPr>
              <a:tblGrid>
                <a:gridCol w="210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libri"/>
                        <a:buNone/>
                      </a:pPr>
                      <a:endParaRPr lang="fr-FR" sz="900" b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9" name="Google Shape;109;p1"/>
          <p:cNvGraphicFramePr/>
          <p:nvPr>
            <p:extLst>
              <p:ext uri="{D42A27DB-BD31-4B8C-83A1-F6EECF244321}">
                <p14:modId xmlns:p14="http://schemas.microsoft.com/office/powerpoint/2010/main" val="1153304354"/>
              </p:ext>
            </p:extLst>
          </p:nvPr>
        </p:nvGraphicFramePr>
        <p:xfrm>
          <a:off x="5888695" y="4092988"/>
          <a:ext cx="2167925" cy="370850"/>
        </p:xfrm>
        <a:graphic>
          <a:graphicData uri="http://schemas.openxmlformats.org/drawingml/2006/table">
            <a:tbl>
              <a:tblPr firstRow="1" bandRow="1">
                <a:noFill/>
                <a:tableStyleId>{D68DCE8A-5E88-495A-9EF7-37E2C909AC42}</a:tableStyleId>
              </a:tblPr>
              <a:tblGrid>
                <a:gridCol w="216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libri"/>
                        <a:buNone/>
                      </a:pPr>
                      <a:r>
                        <a:rPr lang="fr-FR" sz="900" b="0" dirty="0" err="1"/>
                        <a:t>Usandizaga</a:t>
                      </a:r>
                      <a:r>
                        <a:rPr lang="fr-FR" sz="900" b="0" dirty="0"/>
                        <a:t> S.                </a:t>
                      </a:r>
                      <a:r>
                        <a:rPr lang="fr-FR" sz="900" b="0" u="none" strike="noStrike" cap="none" dirty="0"/>
                        <a:t>Postdoc</a:t>
                      </a:r>
                      <a:endParaRPr sz="900" b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0" name="Google Shape;110;p1"/>
          <p:cNvGraphicFramePr/>
          <p:nvPr>
            <p:extLst>
              <p:ext uri="{D42A27DB-BD31-4B8C-83A1-F6EECF244321}">
                <p14:modId xmlns:p14="http://schemas.microsoft.com/office/powerpoint/2010/main" val="3068957728"/>
              </p:ext>
            </p:extLst>
          </p:nvPr>
        </p:nvGraphicFramePr>
        <p:xfrm>
          <a:off x="940008" y="4718672"/>
          <a:ext cx="1518325" cy="819150"/>
        </p:xfrm>
        <a:graphic>
          <a:graphicData uri="http://schemas.openxmlformats.org/drawingml/2006/table">
            <a:tbl>
              <a:tblPr firstRow="1" bandRow="1">
                <a:noFill/>
                <a:tableStyleId>{C03523AA-8640-4360-ADB0-64E6935D59D2}</a:tableStyleId>
              </a:tblPr>
              <a:tblGrid>
                <a:gridCol w="1518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91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000" b="1" dirty="0"/>
                        <a:t>Doctorants</a:t>
                      </a:r>
                      <a:endParaRPr sz="1000" b="1" dirty="0"/>
                    </a:p>
                  </a:txBody>
                  <a:tcPr marL="91450" marR="91450" marT="45725" marB="45725">
                    <a:solidFill>
                      <a:srgbClr val="97C7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1" name="Google Shape;111;p1"/>
          <p:cNvGraphicFramePr/>
          <p:nvPr>
            <p:extLst>
              <p:ext uri="{D42A27DB-BD31-4B8C-83A1-F6EECF244321}">
                <p14:modId xmlns:p14="http://schemas.microsoft.com/office/powerpoint/2010/main" val="682923150"/>
              </p:ext>
            </p:extLst>
          </p:nvPr>
        </p:nvGraphicFramePr>
        <p:xfrm>
          <a:off x="2837219" y="4721412"/>
          <a:ext cx="2114950" cy="370850"/>
        </p:xfrm>
        <a:graphic>
          <a:graphicData uri="http://schemas.openxmlformats.org/drawingml/2006/table">
            <a:tbl>
              <a:tblPr firstRow="1" bandRow="1">
                <a:noFill/>
                <a:tableStyleId>{D68DCE8A-5E88-495A-9EF7-37E2C909AC42}</a:tableStyleId>
              </a:tblPr>
              <a:tblGrid>
                <a:gridCol w="2114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libri"/>
                        <a:buNone/>
                      </a:pPr>
                      <a:r>
                        <a:rPr lang="fr-FR" sz="9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R. </a:t>
                      </a:r>
                      <a:r>
                        <a:rPr lang="fr-FR" sz="900" b="0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Stetsenko</a:t>
                      </a:r>
                      <a:endParaRPr lang="fr-FR" sz="9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libri"/>
                        <a:buNone/>
                      </a:pPr>
                      <a:r>
                        <a:rPr lang="fr-FR" sz="9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A. Baud (50% avec UMR 8227)</a:t>
                      </a:r>
                      <a:endParaRPr sz="9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2" name="Google Shape;112;p1"/>
          <p:cNvGraphicFramePr/>
          <p:nvPr>
            <p:extLst>
              <p:ext uri="{D42A27DB-BD31-4B8C-83A1-F6EECF244321}">
                <p14:modId xmlns:p14="http://schemas.microsoft.com/office/powerpoint/2010/main" val="3510180754"/>
              </p:ext>
            </p:extLst>
          </p:nvPr>
        </p:nvGraphicFramePr>
        <p:xfrm>
          <a:off x="5888695" y="4718673"/>
          <a:ext cx="2249725" cy="514898"/>
        </p:xfrm>
        <a:graphic>
          <a:graphicData uri="http://schemas.openxmlformats.org/drawingml/2006/table">
            <a:tbl>
              <a:tblPr firstRow="1" bandRow="1">
                <a:noFill/>
                <a:tableStyleId>{D68DCE8A-5E88-495A-9EF7-37E2C909AC42}</a:tableStyleId>
              </a:tblPr>
              <a:tblGrid>
                <a:gridCol w="224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489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libri"/>
                        <a:buNone/>
                      </a:pPr>
                      <a:r>
                        <a:rPr lang="fr-FR" sz="900" b="0" u="none" strike="noStrike" cap="none" dirty="0"/>
                        <a:t>S. Almeida  50%	</a:t>
                      </a:r>
                      <a:endParaRPr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libri"/>
                        <a:buNone/>
                      </a:pPr>
                      <a:r>
                        <a:rPr lang="fr-FR" sz="9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E. </a:t>
                      </a:r>
                      <a:r>
                        <a:rPr lang="fr-FR" sz="900" b="0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Guajardo</a:t>
                      </a:r>
                      <a:endParaRPr lang="fr-FR" sz="9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libri"/>
                        <a:buNone/>
                      </a:pPr>
                      <a:r>
                        <a:rPr lang="fr-FR" sz="9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Marquez D. 50%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3" name="Google Shape;113;p1"/>
          <p:cNvGraphicFramePr/>
          <p:nvPr>
            <p:extLst>
              <p:ext uri="{D42A27DB-BD31-4B8C-83A1-F6EECF244321}">
                <p14:modId xmlns:p14="http://schemas.microsoft.com/office/powerpoint/2010/main" val="2966010120"/>
              </p:ext>
            </p:extLst>
          </p:nvPr>
        </p:nvGraphicFramePr>
        <p:xfrm>
          <a:off x="9042442" y="4718672"/>
          <a:ext cx="1870350" cy="370850"/>
        </p:xfrm>
        <a:graphic>
          <a:graphicData uri="http://schemas.openxmlformats.org/drawingml/2006/table">
            <a:tbl>
              <a:tblPr firstRow="1" bandRow="1">
                <a:noFill/>
                <a:tableStyleId>{D68DCE8A-5E88-495A-9EF7-37E2C909AC42}</a:tableStyleId>
              </a:tblPr>
              <a:tblGrid>
                <a:gridCol w="187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libri"/>
                        <a:buNone/>
                      </a:pPr>
                      <a:r>
                        <a:rPr lang="fr-FR" sz="9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E. Giles</a:t>
                      </a:r>
                      <a:endParaRPr sz="9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libri"/>
                        <a:buNone/>
                        <a:tabLst/>
                        <a:defRPr/>
                      </a:pPr>
                      <a:r>
                        <a:rPr lang="fr-FR" sz="9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H. </a:t>
                      </a:r>
                      <a:r>
                        <a:rPr lang="fr-FR" sz="900" b="0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Dubrasquet</a:t>
                      </a:r>
                      <a:endParaRPr lang="fr-FR" sz="9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8" name="Google Shape;118;p1"/>
          <p:cNvSpPr txBox="1"/>
          <p:nvPr/>
        </p:nvSpPr>
        <p:spPr>
          <a:xfrm>
            <a:off x="735953" y="6454106"/>
            <a:ext cx="112341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Eq HDR: Equivalent de l’HDR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Situation au 27/07/23</a:t>
            </a:r>
            <a:r>
              <a:rPr lang="fr-F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total : 26 personnes, 12 permanents dont 7 chercheurs ou Enseignants-Chercheurs, 7  non-permanents, 7 doctorants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1" descr="C:\Users\BRAFFE~2\AppData\Local\Temp\LOGO-SBR-1.jpe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203" y="403894"/>
            <a:ext cx="2023340" cy="580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5923" y="444946"/>
            <a:ext cx="2386925" cy="58088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2" name="Google Shape;122;p1"/>
          <p:cNvGraphicFramePr/>
          <p:nvPr>
            <p:extLst>
              <p:ext uri="{D42A27DB-BD31-4B8C-83A1-F6EECF244321}">
                <p14:modId xmlns:p14="http://schemas.microsoft.com/office/powerpoint/2010/main" val="2797537603"/>
              </p:ext>
            </p:extLst>
          </p:nvPr>
        </p:nvGraphicFramePr>
        <p:xfrm>
          <a:off x="9042442" y="4095165"/>
          <a:ext cx="1878775" cy="391275"/>
        </p:xfrm>
        <a:graphic>
          <a:graphicData uri="http://schemas.openxmlformats.org/drawingml/2006/table">
            <a:tbl>
              <a:tblPr firstRow="1" bandRow="1">
                <a:noFill/>
                <a:tableStyleId>{D68DCE8A-5E88-495A-9EF7-37E2C909AC42}</a:tableStyleId>
              </a:tblPr>
              <a:tblGrid>
                <a:gridCol w="187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libri"/>
                        <a:buNone/>
                      </a:pPr>
                      <a:r>
                        <a:rPr lang="fr-FR" sz="900" b="0" u="none" strike="noStrike" cap="none" dirty="0"/>
                        <a:t>F. Cid                         </a:t>
                      </a:r>
                      <a:r>
                        <a:rPr lang="fr-FR" sz="900" b="0" u="none" strike="noStrike" cap="none" dirty="0" err="1"/>
                        <a:t>Postdoc</a:t>
                      </a:r>
                      <a:endParaRPr lang="fr-FR" sz="900" b="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Calibri"/>
                        <a:buNone/>
                      </a:pPr>
                      <a:r>
                        <a:rPr lang="fr-FR" sz="900" b="0" u="none" strike="noStrike" cap="none" dirty="0"/>
                        <a:t>S. Quesada               </a:t>
                      </a:r>
                      <a:r>
                        <a:rPr lang="fr-FR" sz="900" b="0" u="none" strike="noStrike" cap="none" dirty="0" err="1"/>
                        <a:t>Postdoc</a:t>
                      </a:r>
                      <a:r>
                        <a:rPr lang="fr-FR" sz="900" b="0" u="none" strike="noStrike" cap="none" dirty="0"/>
                        <a:t>              </a:t>
                      </a:r>
                      <a:endParaRPr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3" name="Google Shape;123;p1"/>
          <p:cNvSpPr/>
          <p:nvPr/>
        </p:nvSpPr>
        <p:spPr>
          <a:xfrm>
            <a:off x="745369" y="118912"/>
            <a:ext cx="1747209" cy="43926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dirty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IRL 3614</a:t>
            </a:r>
            <a:endParaRPr sz="3200" dirty="0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1CB368C-C871-483C-8A48-6C792FBD3C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66605" y="338545"/>
            <a:ext cx="1313496" cy="700549"/>
          </a:xfrm>
          <a:prstGeom prst="rect">
            <a:avLst/>
          </a:prstGeom>
        </p:spPr>
      </p:pic>
      <p:graphicFrame>
        <p:nvGraphicFramePr>
          <p:cNvPr id="42" name="Google Shape;94;p1">
            <a:extLst>
              <a:ext uri="{FF2B5EF4-FFF2-40B4-BE49-F238E27FC236}">
                <a16:creationId xmlns:a16="http://schemas.microsoft.com/office/drawing/2014/main" id="{F9568A80-F569-4435-9B05-E3BBC075F9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3379184"/>
              </p:ext>
            </p:extLst>
          </p:nvPr>
        </p:nvGraphicFramePr>
        <p:xfrm>
          <a:off x="746999" y="1920193"/>
          <a:ext cx="1747209" cy="804667"/>
        </p:xfrm>
        <a:graphic>
          <a:graphicData uri="http://schemas.openxmlformats.org/drawingml/2006/table">
            <a:tbl>
              <a:tblPr firstRow="1" bandRow="1">
                <a:noFill/>
                <a:tableStyleId>{C03523AA-8640-4360-ADB0-64E6935D59D2}</a:tableStyleId>
              </a:tblPr>
              <a:tblGrid>
                <a:gridCol w="1747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178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000" dirty="0"/>
                        <a:t>Correspondants pour l'Europe et l'International</a:t>
                      </a:r>
                      <a:endParaRPr sz="1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41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9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C. Destombe         PR  HDR SU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900" dirty="0"/>
                        <a:t>B. Couchouron     AI CNRS 50%</a:t>
                      </a:r>
                      <a:endParaRPr lang="fr-FR" sz="9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DF2D002-18E2-427F-9BAD-DE4134082B4D}"/>
              </a:ext>
            </a:extLst>
          </p:cNvPr>
          <p:cNvSpPr/>
          <p:nvPr/>
        </p:nvSpPr>
        <p:spPr>
          <a:xfrm>
            <a:off x="735953" y="5649429"/>
            <a:ext cx="10530452" cy="67090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16" name="Google Shape;116;p1"/>
          <p:cNvGraphicFramePr/>
          <p:nvPr>
            <p:extLst>
              <p:ext uri="{D42A27DB-BD31-4B8C-83A1-F6EECF244321}">
                <p14:modId xmlns:p14="http://schemas.microsoft.com/office/powerpoint/2010/main" val="2969580033"/>
              </p:ext>
            </p:extLst>
          </p:nvPr>
        </p:nvGraphicFramePr>
        <p:xfrm>
          <a:off x="5888695" y="5749702"/>
          <a:ext cx="2167925" cy="443875"/>
        </p:xfrm>
        <a:graphic>
          <a:graphicData uri="http://schemas.openxmlformats.org/drawingml/2006/table">
            <a:tbl>
              <a:tblPr firstRow="1" bandRow="1">
                <a:noFill/>
                <a:tableStyleId>{D68DCE8A-5E88-495A-9EF7-37E2C909AC42}</a:tableStyleId>
              </a:tblPr>
              <a:tblGrid>
                <a:gridCol w="216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3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Calibri"/>
                        <a:buNone/>
                        <a:tabLst/>
                        <a:defRPr/>
                      </a:pPr>
                      <a:r>
                        <a:rPr lang="fr-FR" sz="9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O. </a:t>
                      </a:r>
                      <a:r>
                        <a:rPr lang="fr-FR" sz="900" b="0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Huanel</a:t>
                      </a:r>
                      <a:r>
                        <a:rPr lang="fr-FR" sz="9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AI</a:t>
                      </a:r>
                      <a:endParaRPr sz="900" b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7" name="Google Shape;117;p1"/>
          <p:cNvGraphicFramePr/>
          <p:nvPr>
            <p:extLst>
              <p:ext uri="{D42A27DB-BD31-4B8C-83A1-F6EECF244321}">
                <p14:modId xmlns:p14="http://schemas.microsoft.com/office/powerpoint/2010/main" val="2412482920"/>
              </p:ext>
            </p:extLst>
          </p:nvPr>
        </p:nvGraphicFramePr>
        <p:xfrm>
          <a:off x="9042442" y="5761945"/>
          <a:ext cx="1878775" cy="443875"/>
        </p:xfrm>
        <a:graphic>
          <a:graphicData uri="http://schemas.openxmlformats.org/drawingml/2006/table">
            <a:tbl>
              <a:tblPr firstRow="1" bandRow="1">
                <a:noFill/>
                <a:tableStyleId>{D68DCE8A-5E88-495A-9EF7-37E2C909AC42}</a:tableStyleId>
              </a:tblPr>
              <a:tblGrid>
                <a:gridCol w="187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3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fr-FR" sz="900" b="0" dirty="0"/>
                        <a:t>P. Ramirez                             IR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fr-FR" sz="900" b="0" dirty="0"/>
                        <a:t>F. Sepulveda                         IR</a:t>
                      </a:r>
                      <a:endParaRPr sz="900" b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5" name="Google Shape;115;p1"/>
          <p:cNvGraphicFramePr/>
          <p:nvPr>
            <p:extLst>
              <p:ext uri="{D42A27DB-BD31-4B8C-83A1-F6EECF244321}">
                <p14:modId xmlns:p14="http://schemas.microsoft.com/office/powerpoint/2010/main" val="1017786871"/>
              </p:ext>
            </p:extLst>
          </p:nvPr>
        </p:nvGraphicFramePr>
        <p:xfrm>
          <a:off x="2817457" y="5748453"/>
          <a:ext cx="2125175" cy="394154"/>
        </p:xfrm>
        <a:graphic>
          <a:graphicData uri="http://schemas.openxmlformats.org/drawingml/2006/table">
            <a:tbl>
              <a:tblPr firstRow="1" bandRow="1">
                <a:noFill/>
                <a:tableStyleId>{D68DCE8A-5E88-495A-9EF7-37E2C909AC42}</a:tableStyleId>
              </a:tblPr>
              <a:tblGrid>
                <a:gridCol w="2125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415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900" b="0" dirty="0"/>
                        <a:t>L.. </a:t>
                      </a:r>
                      <a:r>
                        <a:rPr lang="fr-FR" sz="900" b="0" dirty="0" err="1"/>
                        <a:t>Jaugeon</a:t>
                      </a:r>
                      <a:r>
                        <a:rPr lang="fr-FR" sz="900" b="0" dirty="0"/>
                        <a:t> </a:t>
                      </a:r>
                      <a:r>
                        <a:rPr lang="fr-FR" sz="9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(50% avec UMR 8227)</a:t>
                      </a:r>
                      <a:endParaRPr sz="900" b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4" name="Google Shape;114;p1"/>
          <p:cNvGraphicFramePr/>
          <p:nvPr>
            <p:extLst>
              <p:ext uri="{D42A27DB-BD31-4B8C-83A1-F6EECF244321}">
                <p14:modId xmlns:p14="http://schemas.microsoft.com/office/powerpoint/2010/main" val="1064139987"/>
              </p:ext>
            </p:extLst>
          </p:nvPr>
        </p:nvGraphicFramePr>
        <p:xfrm>
          <a:off x="934345" y="5748453"/>
          <a:ext cx="1543050" cy="421200"/>
        </p:xfrm>
        <a:graphic>
          <a:graphicData uri="http://schemas.openxmlformats.org/drawingml/2006/table">
            <a:tbl>
              <a:tblPr firstRow="1" bandRow="1">
                <a:noFill/>
                <a:tableStyleId>{C03523AA-8640-4360-ADB0-64E6935D59D2}</a:tableStyleId>
              </a:tblPr>
              <a:tblGrid>
                <a:gridCol w="154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000" b="1" dirty="0"/>
                        <a:t>CDD  Aide technique sur projets de recherche</a:t>
                      </a:r>
                      <a:endParaRPr sz="1000" b="1" dirty="0"/>
                    </a:p>
                  </a:txBody>
                  <a:tcPr marL="91450" marR="91450" marT="45725" marB="45725">
                    <a:solidFill>
                      <a:srgbClr val="97C7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1" name="Google Shape;101;p1"/>
          <p:cNvSpPr/>
          <p:nvPr/>
        </p:nvSpPr>
        <p:spPr>
          <a:xfrm>
            <a:off x="2613341" y="1545601"/>
            <a:ext cx="2602327" cy="4774731"/>
          </a:xfrm>
          <a:prstGeom prst="rect">
            <a:avLst/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5721611" y="1549419"/>
            <a:ext cx="2718254" cy="4770913"/>
          </a:xfrm>
          <a:prstGeom prst="rect">
            <a:avLst/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8888331" y="1547505"/>
            <a:ext cx="2383708" cy="4778536"/>
          </a:xfrm>
          <a:prstGeom prst="rect">
            <a:avLst/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1670</TotalTime>
  <Words>271</Words>
  <Application>Microsoft Office PowerPoint</Application>
  <PresentationFormat>Grand écran</PresentationFormat>
  <Paragraphs>56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braffenne</dc:creator>
  <cp:lastModifiedBy>braffenne</cp:lastModifiedBy>
  <cp:revision>62</cp:revision>
  <dcterms:created xsi:type="dcterms:W3CDTF">2018-03-23T11:10:48Z</dcterms:created>
  <dcterms:modified xsi:type="dcterms:W3CDTF">2023-07-28T09:00:43Z</dcterms:modified>
</cp:coreProperties>
</file>